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18"/>
  </p:notesMasterIdLst>
  <p:handoutMasterIdLst>
    <p:handoutMasterId r:id="rId119"/>
  </p:handoutMasterIdLst>
  <p:sldIdLst>
    <p:sldId id="350" r:id="rId5"/>
    <p:sldId id="352" r:id="rId6"/>
    <p:sldId id="361" r:id="rId7"/>
    <p:sldId id="436" r:id="rId8"/>
    <p:sldId id="467" r:id="rId9"/>
    <p:sldId id="437" r:id="rId10"/>
    <p:sldId id="438" r:id="rId11"/>
    <p:sldId id="404" r:id="rId12"/>
    <p:sldId id="477" r:id="rId13"/>
    <p:sldId id="478" r:id="rId14"/>
    <p:sldId id="365" r:id="rId15"/>
    <p:sldId id="405" r:id="rId16"/>
    <p:sldId id="504" r:id="rId17"/>
    <p:sldId id="406" r:id="rId18"/>
    <p:sldId id="479" r:id="rId19"/>
    <p:sldId id="407" r:id="rId20"/>
    <p:sldId id="481" r:id="rId21"/>
    <p:sldId id="482" r:id="rId22"/>
    <p:sldId id="480" r:id="rId23"/>
    <p:sldId id="408" r:id="rId24"/>
    <p:sldId id="410" r:id="rId25"/>
    <p:sldId id="505" r:id="rId26"/>
    <p:sldId id="411" r:id="rId27"/>
    <p:sldId id="506" r:id="rId28"/>
    <p:sldId id="375" r:id="rId29"/>
    <p:sldId id="376" r:id="rId30"/>
    <p:sldId id="385" r:id="rId31"/>
    <p:sldId id="448" r:id="rId32"/>
    <p:sldId id="386" r:id="rId33"/>
    <p:sldId id="486" r:id="rId34"/>
    <p:sldId id="387" r:id="rId35"/>
    <p:sldId id="412" r:id="rId36"/>
    <p:sldId id="413" r:id="rId37"/>
    <p:sldId id="497" r:id="rId38"/>
    <p:sldId id="489" r:id="rId39"/>
    <p:sldId id="414" r:id="rId40"/>
    <p:sldId id="415" r:id="rId41"/>
    <p:sldId id="487" r:id="rId42"/>
    <p:sldId id="488" r:id="rId43"/>
    <p:sldId id="416" r:id="rId44"/>
    <p:sldId id="485" r:id="rId45"/>
    <p:sldId id="490" r:id="rId46"/>
    <p:sldId id="491" r:id="rId47"/>
    <p:sldId id="417" r:id="rId48"/>
    <p:sldId id="418" r:id="rId49"/>
    <p:sldId id="439" r:id="rId50"/>
    <p:sldId id="419" r:id="rId51"/>
    <p:sldId id="483" r:id="rId52"/>
    <p:sldId id="367" r:id="rId53"/>
    <p:sldId id="402" r:id="rId54"/>
    <p:sldId id="428" r:id="rId55"/>
    <p:sldId id="429" r:id="rId56"/>
    <p:sldId id="430" r:id="rId57"/>
    <p:sldId id="484" r:id="rId58"/>
    <p:sldId id="426" r:id="rId59"/>
    <p:sldId id="427" r:id="rId60"/>
    <p:sldId id="378" r:id="rId61"/>
    <p:sldId id="493" r:id="rId62"/>
    <p:sldId id="368" r:id="rId63"/>
    <p:sldId id="369" r:id="rId64"/>
    <p:sldId id="370" r:id="rId65"/>
    <p:sldId id="374" r:id="rId66"/>
    <p:sldId id="379" r:id="rId67"/>
    <p:sldId id="420" r:id="rId68"/>
    <p:sldId id="421" r:id="rId69"/>
    <p:sldId id="422" r:id="rId70"/>
    <p:sldId id="423" r:id="rId71"/>
    <p:sldId id="424" r:id="rId72"/>
    <p:sldId id="425" r:id="rId73"/>
    <p:sldId id="389" r:id="rId74"/>
    <p:sldId id="494" r:id="rId75"/>
    <p:sldId id="371" r:id="rId76"/>
    <p:sldId id="401" r:id="rId77"/>
    <p:sldId id="382" r:id="rId78"/>
    <p:sldId id="498" r:id="rId79"/>
    <p:sldId id="440" r:id="rId80"/>
    <p:sldId id="496" r:id="rId81"/>
    <p:sldId id="495" r:id="rId82"/>
    <p:sldId id="441" r:id="rId83"/>
    <p:sldId id="499" r:id="rId84"/>
    <p:sldId id="500" r:id="rId85"/>
    <p:sldId id="501" r:id="rId86"/>
    <p:sldId id="392" r:id="rId87"/>
    <p:sldId id="393" r:id="rId88"/>
    <p:sldId id="394" r:id="rId89"/>
    <p:sldId id="442" r:id="rId90"/>
    <p:sldId id="432" r:id="rId91"/>
    <p:sldId id="433" r:id="rId92"/>
    <p:sldId id="465" r:id="rId93"/>
    <p:sldId id="466" r:id="rId94"/>
    <p:sldId id="468" r:id="rId95"/>
    <p:sldId id="469" r:id="rId96"/>
    <p:sldId id="470" r:id="rId97"/>
    <p:sldId id="471" r:id="rId98"/>
    <p:sldId id="472" r:id="rId99"/>
    <p:sldId id="473" r:id="rId100"/>
    <p:sldId id="474" r:id="rId101"/>
    <p:sldId id="475" r:id="rId102"/>
    <p:sldId id="476" r:id="rId103"/>
    <p:sldId id="372" r:id="rId104"/>
    <p:sldId id="503" r:id="rId105"/>
    <p:sldId id="395" r:id="rId106"/>
    <p:sldId id="444" r:id="rId107"/>
    <p:sldId id="445" r:id="rId108"/>
    <p:sldId id="443" r:id="rId109"/>
    <p:sldId id="449" r:id="rId110"/>
    <p:sldId id="434" r:id="rId111"/>
    <p:sldId id="435" r:id="rId112"/>
    <p:sldId id="452" r:id="rId113"/>
    <p:sldId id="455" r:id="rId114"/>
    <p:sldId id="457" r:id="rId115"/>
    <p:sldId id="462" r:id="rId116"/>
    <p:sldId id="463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คลิกไอคอนเพื่อเพิ่มแผนภูมิ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th-TH"/>
              <a:t>คลิกไอคอนเพื่อเพิ่มตาราง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August 15,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2870" y="2671990"/>
            <a:ext cx="5491571" cy="1514019"/>
          </a:xfrm>
        </p:spPr>
        <p:txBody>
          <a:bodyPr/>
          <a:lstStyle/>
          <a:p>
            <a:r>
              <a:rPr lang="en-US" sz="7200" dirty="0"/>
              <a:t>Docker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6A396490-347C-52B3-2241-F8EA36A68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" y="64802"/>
            <a:ext cx="1306795" cy="13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568816"/>
            <a:ext cx="5362842" cy="75549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clear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คำสั่งที่ใช้ในการเคลียร์หน้าจอ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5A22-5728-FAD5-7725-0837146C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261578"/>
            <a:ext cx="9537107" cy="11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5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337275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7380" y="3025651"/>
            <a:ext cx="7821054" cy="2953286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docker-compose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tool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ที่ช่วยในการจัดการและรัน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หลายๆตัว ได้สะดวกมากยิ่งขึ้น โดยจะเขียนเป็นรูปแปบ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YAML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ไฟล์ที่ชื่อว่า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docker-compose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 เพื่อ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Config Application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ในแต่ละตัวที่ต้องการสร้าง และสามารถใช้เพียงคำสั่งเดียวในการ สร้าง และ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Start Service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5C4DCE-30BD-D955-445F-365CCEBF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79" y="4382349"/>
            <a:ext cx="4926523" cy="23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68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41873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21448"/>
            <a:ext cx="4924029" cy="421263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services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 การจัดการ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service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</a:t>
            </a:r>
            <a:r>
              <a:rPr lang="en-US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compose.yml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name service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service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ใช้ในการเรียกใช้ใน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</a:t>
            </a:r>
            <a:r>
              <a:rPr lang="en-US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compose.yml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container_name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การตั้งชื่อของ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ที่จะสร้างขึ้น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ที่ถูกดึงมาใช้เป็น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base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การเรียกใช้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เพื่อสร้าง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context: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ระบุ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directory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ที่เก็บ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- dockerfile: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การระบุชื่อ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environment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การกำหนดตัวแปรที่จะใช้ใน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ports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expose port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มาเพื่อให้เรียกใช้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Container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จากข้างนอก</a:t>
            </a:r>
            <a:endParaRPr lang="en-US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44544-5C8F-C18E-F816-0E95FABBBECC}"/>
              </a:ext>
            </a:extLst>
          </p:cNvPr>
          <p:cNvSpPr txBox="1"/>
          <p:nvPr/>
        </p:nvSpPr>
        <p:spPr>
          <a:xfrm>
            <a:off x="5954283" y="2521448"/>
            <a:ext cx="60974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volumes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map folder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จากเครื่อง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host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เข้าไปใร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คือ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กำหนดเครือข่ายที่ใช้เชื่อมต่อระหว่าง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  <a:endParaRPr lang="en-US" sz="2000" b="0" dirty="0">
              <a:solidFill>
                <a:schemeClr val="bg1"/>
              </a:solidFill>
              <a:effectLst/>
              <a:highlight>
                <a:srgbClr val="1F1F1F"/>
              </a:highligh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restart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คือ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กำหนดการ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เมื่อการ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Down 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depends_on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การระบุลำดับการ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run service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networks: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คือ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การสร้าง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</a:t>
            </a:r>
          </a:p>
          <a:p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- &lt;</a:t>
            </a:r>
            <a:r>
              <a:rPr lang="en-US" sz="20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network_name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&gt;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ชื่อของ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network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ที่ตั้งขึ้นมาเพื่อเรียกใช้ใน </a:t>
            </a:r>
            <a:endParaRPr lang="en-US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docker-</a:t>
            </a:r>
            <a:r>
              <a:rPr lang="en-US" sz="20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compose.yml</a:t>
            </a:r>
            <a:endParaRPr lang="en-US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- name: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ชื่อของ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เรียกใช้จากข้างนอก</a:t>
            </a:r>
          </a:p>
          <a:p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driver: </a:t>
            </a:r>
            <a:r>
              <a:rPr lang="th-TH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การกำหนด ประเภทของ </a:t>
            </a:r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Tx/>
              <a:buChar char="-"/>
            </a:pPr>
            <a:endParaRPr lang="en-US" sz="2000" b="0" dirty="0">
              <a:solidFill>
                <a:schemeClr val="bg1"/>
              </a:solidFill>
              <a:effectLst/>
              <a:highlight>
                <a:srgbClr val="1F1F1F"/>
              </a:highligh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982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7185"/>
            <a:ext cx="5889704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docker-compose.yml run angular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7A5258A6-A522-7973-5916-BF1846100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34856"/>
            <a:ext cx="4351462" cy="4233413"/>
          </a:xfrm>
        </p:spPr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services: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angular: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container_name: angular_multi-stage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image: multi-stage:1.0.0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build: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dockerfile: Dockerfile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context: .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environment: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- TZ=Asia/Bangkok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ports: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- 8801:80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8C94-2EA1-70B0-D28D-7533FED0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61" y="2664128"/>
            <a:ext cx="5889704" cy="39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64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7185"/>
            <a:ext cx="6812650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docker-compose.yml run build image angular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7A5258A6-A522-7973-5916-BF1846100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34856"/>
            <a:ext cx="4351462" cy="4048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compose up 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78526-6D48-89B7-FBC4-409C3498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08" y="5067804"/>
            <a:ext cx="7301730" cy="822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4D580-A7A8-E32B-788D-389CB238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54" y="2857954"/>
            <a:ext cx="7301730" cy="2270382"/>
          </a:xfrm>
          <a:prstGeom prst="rect">
            <a:avLst/>
          </a:prstGeom>
        </p:spPr>
      </p:pic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BABBE6D7-0482-CE2D-C23B-DC18749052D9}"/>
              </a:ext>
            </a:extLst>
          </p:cNvPr>
          <p:cNvSpPr txBox="1">
            <a:spLocks/>
          </p:cNvSpPr>
          <p:nvPr/>
        </p:nvSpPr>
        <p:spPr>
          <a:xfrm>
            <a:off x="964023" y="6088487"/>
            <a:ext cx="4351462" cy="404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compose logs -f</a:t>
            </a:r>
          </a:p>
        </p:txBody>
      </p:sp>
    </p:spTree>
    <p:extLst>
      <p:ext uri="{BB962C8B-B14F-4D97-AF65-F5344CB8AC3E}">
        <p14:creationId xmlns:p14="http://schemas.microsoft.com/office/powerpoint/2010/main" val="35253354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31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เข้าไปที่ </a:t>
            </a: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http://localhost:8801/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EE9C0-E67F-CEA9-2A0C-B35CD9C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3080929"/>
            <a:ext cx="7947588" cy="37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758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7185"/>
            <a:ext cx="4838700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docker-compose.yml install mysqldb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59639"/>
            <a:ext cx="4351462" cy="3566841"/>
          </a:xfrm>
        </p:spPr>
        <p:txBody>
          <a:bodyPr/>
          <a:lstStyle/>
          <a:p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mysql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mysqldb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mysql:latest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web_network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volume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ที่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./db_data:/var/lib/mysql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ทำการเซ็ต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MYSQL_ROOT_PASSWORD: rootpassword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MYSQL_DATABASE: wordpressdb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MYSQL_USER: myuser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- MYSQL_PASSWORD: mypassword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59BBD-EC9D-0B5A-81C0-47601892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723" y="2159197"/>
            <a:ext cx="4812792" cy="45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16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65"/>
            <a:ext cx="4992396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docker-compose.yml MySQL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BAFE1-145D-CDDC-A9A2-4B375009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72" y="2524136"/>
            <a:ext cx="7913405" cy="42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91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06707"/>
            <a:ext cx="5539327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docker-compose.yml install phpMyAdmin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62465"/>
            <a:ext cx="4351462" cy="4157529"/>
          </a:xfrm>
        </p:spPr>
        <p:txBody>
          <a:bodyPr/>
          <a:lstStyle/>
          <a:p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phpMyAdmin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phpmyadmin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depends_on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phpmyadmin/phpmyadmin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เซ็ตให้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restart: always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web_network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ทำการเซ็ต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 PMA_HOST=db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PMA_USER=root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PMA_PASSWORD=rootpassword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ทำการเซ็ต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port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เป็น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7770:80</a:t>
            </a:r>
          </a:p>
        </p:txBody>
      </p:sp>
    </p:spTree>
    <p:extLst>
      <p:ext uri="{BB962C8B-B14F-4D97-AF65-F5344CB8AC3E}">
        <p14:creationId xmlns:p14="http://schemas.microsoft.com/office/powerpoint/2010/main" val="18036003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Docker-compose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136118"/>
            <a:ext cx="4992396" cy="53767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docker-compose.yml install wordpress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49759"/>
            <a:ext cx="4086541" cy="2961381"/>
          </a:xfrm>
        </p:spPr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Workshop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wordpress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wordpress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mywordpress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depends_on: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wordpress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เซ็ตให้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restart: always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web_network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volume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ที่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./wordpress:/var/www/html</a:t>
            </a: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4C33B44C-59E6-7504-CAC1-5BFC9CF287D9}"/>
              </a:ext>
            </a:extLst>
          </p:cNvPr>
          <p:cNvSpPr txBox="1">
            <a:spLocks/>
          </p:cNvSpPr>
          <p:nvPr/>
        </p:nvSpPr>
        <p:spPr>
          <a:xfrm>
            <a:off x="4810457" y="3201699"/>
            <a:ext cx="4086541" cy="225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ทำการเซ็ต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port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เป็น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8800:80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ทำการเซ็ต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environment:</a:t>
            </a:r>
          </a:p>
          <a:p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 WORDPRESS_DB_HOST=db:3306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 WORDPRESS_DB_USER=wordpress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 WORDPRESS_DB_PASSWORD=wordpress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 WORDPRESS_DB_NAME=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wordpress_db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96238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system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337275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system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7380" y="3025651"/>
            <a:ext cx="7821054" cy="1272884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Docker system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คือชุดคำสั่งที่ใช้ในการจัดการระบบ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ซึ่งช่วยให้เราสามารถดูแลและจัดการทรัพยากรต่างๆ ที่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ใช้งานอยู่ได้อย่างมีประสิทธิภาพ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722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8046" y="2473565"/>
            <a:ext cx="5362842" cy="6108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sudo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คำสั่งเรียกใช้งาน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superuser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7D5B294-D95A-9FBF-6E08-CD6BAEBA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163376"/>
            <a:ext cx="8145794" cy="25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46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system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496512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system command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98554"/>
            <a:ext cx="9410571" cy="4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ocker system df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ใช้สำหรับตรวจสอบทรัพยากร ว่ามีการใช้งานไปจำนวนเท่าไหร่แล้ว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5A9B7-8A8F-0782-21A6-C246BD00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304891"/>
            <a:ext cx="9166714" cy="19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18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system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496512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system command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98554"/>
            <a:ext cx="9410571" cy="4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ocker system events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ใช้สำหรับติดตามเหตุการณ์ต่างๆ ที่เกิดขึ้นในระบบ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แบบ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Realtime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เช่นการ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start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หรือ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stop C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ontainer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4995B-EE8B-3BDD-FF6B-D01616AE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225374"/>
            <a:ext cx="9458715" cy="2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67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system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496512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system command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92503"/>
            <a:ext cx="9555850" cy="4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ocker system info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ใช้สำหรับดูข้อมูลทั้งหมดเกี่ยวกับ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เช่น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 version , container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ที่ทำงานอยู่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,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images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ที่มีในระบบ เป็นต้น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37057-87B8-8DEC-944F-F6741266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38" y="3004268"/>
            <a:ext cx="6810715" cy="36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60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system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496512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system command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43779"/>
            <a:ext cx="9555850" cy="4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ocker system prune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ใช้สำหรับลบสิ่งที่ไม่ใช้งานแล้วเพื่อคืนพื้นที่ </a:t>
            </a: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disk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เช่น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container , images ,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volume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และ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network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ที่ไม่ได้ใช้แล้ว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CDDA61-0748-1DE0-3E8C-DF8C81710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92" y="3175902"/>
            <a:ext cx="8323604" cy="232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827A0-A64A-880D-FCFC-FA764763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92" y="5615576"/>
            <a:ext cx="8323604" cy="9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6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58222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vi, nano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คำสั่งในการ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edit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18CDDAC-7216-C764-A7B1-B9EC2D5A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02745"/>
            <a:ext cx="7512469" cy="36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58222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cat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คำสั่งในการอ่านไฟล์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46142-A536-CE60-C9CA-7713FFA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120868"/>
            <a:ext cx="9009524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52413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mkdir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ใช้สำหรับสร้าง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22EA03B-DF83-E563-7CD8-C569C806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2944649"/>
            <a:ext cx="8308164" cy="29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109180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cd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คำสั่งใช้ในการเข้าไปใน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cd ..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back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ออกจาก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 1 step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0B47E-D474-9A83-9E7B-DBD55723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630444"/>
            <a:ext cx="9451649" cy="26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80341"/>
            <a:ext cx="5362842" cy="8012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rmdir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คำสั่งที่ใช้ในการลบ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8E58B-6C94-ADDE-D307-D12B4EBA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5" y="3221764"/>
            <a:ext cx="10460052" cy="21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3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80341"/>
            <a:ext cx="5362842" cy="123708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rm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คำสั่งที่ใช้ในลบไฟล์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rm -r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คำสั่งที่ใช้ในการลบไฟล์ 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65AC7-BDA2-7A8E-88F3-D2998E20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587852"/>
            <a:ext cx="9015813" cy="31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62" y="2540161"/>
            <a:ext cx="8248343" cy="724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pwd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check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ที่อยู่ปัจจุบันแบบเต็ม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check path directory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734B0-4E3C-B947-72ED-59A3DA2C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8" y="3264493"/>
            <a:ext cx="11006983" cy="19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6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295328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cp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คำสั่งในการคัดลอกไฟล์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7F79417-FFD1-E961-31AC-530D1751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09" y="3025089"/>
            <a:ext cx="7180119" cy="36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1172590"/>
          </a:xfrm>
        </p:spPr>
        <p:txBody>
          <a:bodyPr/>
          <a:lstStyle/>
          <a:p>
            <a:r>
              <a:rPr lang="en-US" dirty="0"/>
              <a:t>What is Docker ?</a:t>
            </a:r>
          </a:p>
          <a:p>
            <a:r>
              <a:rPr lang="en-US" dirty="0"/>
              <a:t>Architecture Docker ?</a:t>
            </a:r>
          </a:p>
          <a:p>
            <a:r>
              <a:rPr lang="en-US" dirty="0"/>
              <a:t>Docker Registry ?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Linux Basic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709" y="2835646"/>
            <a:ext cx="2128157" cy="778796"/>
          </a:xfrm>
        </p:spPr>
        <p:txBody>
          <a:bodyPr/>
          <a:lstStyle/>
          <a:p>
            <a:r>
              <a:rPr lang="en-US" dirty="0"/>
              <a:t>Command Linux basic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Docker Volume and Docker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r>
              <a:rPr lang="en-US" dirty="0"/>
              <a:t>What is Docker volume 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Dockerfile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8709" y="5148649"/>
            <a:ext cx="2128157" cy="369332"/>
          </a:xfrm>
        </p:spPr>
        <p:txBody>
          <a:bodyPr/>
          <a:lstStyle/>
          <a:p>
            <a:r>
              <a:rPr lang="en-US" dirty="0"/>
              <a:t>What is Dockerfile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Docker-compose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r>
              <a:rPr lang="en-US" dirty="0"/>
              <a:t>What is Docker-compose ?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5362842" cy="295328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mv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คำสั่งในการย้ายไฟล์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A0FF985-DD5E-38CB-D2F8-99A14C33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2" y="2899914"/>
            <a:ext cx="5944179" cy="37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7598862" cy="6108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chmod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คำสั่งการจัดการสิทธิ์ในการเรียกใช้ ไฟล์ 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CFB16E-8231-01A9-B78F-54C8400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2798951"/>
            <a:ext cx="9733659" cy="38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2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420519"/>
            <a:ext cx="7598862" cy="6108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Linux Permissions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A diagram of several colored arrows&#10;&#10;Description automatically generated with medium confidence">
            <a:extLst>
              <a:ext uri="{FF2B5EF4-FFF2-40B4-BE49-F238E27FC236}">
                <a16:creationId xmlns:a16="http://schemas.microsoft.com/office/drawing/2014/main" id="{14C2F27A-BDC9-2FC0-712E-96D31FF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53" y="3031382"/>
            <a:ext cx="5235011" cy="35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8" y="2420519"/>
            <a:ext cx="8402167" cy="6108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chown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คำสั่งที่ใช้ในการให้สิทธิ์ในการให้ความเป็นเจ้าของไฟล์ 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9F6B30B-D4E7-080B-285B-E2EF91EE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2907896"/>
            <a:ext cx="9461261" cy="37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3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8" y="2420519"/>
            <a:ext cx="8402167" cy="6108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exit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คำสั่งที่ใช้ในออกจาก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หรือเราสามารถออกจาก </a:t>
            </a:r>
            <a:r>
              <a:rPr lang="en-US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cmder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ของเราก็ได้เช่นกัน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31AD6-402A-AA53-0F28-48602DC4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70" y="3232989"/>
            <a:ext cx="6561905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6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3025651"/>
            <a:ext cx="7822008" cy="2953286"/>
          </a:xfrm>
        </p:spPr>
        <p:txBody>
          <a:bodyPr/>
          <a:lstStyle/>
          <a:p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Image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คือ สิ่งที่เราสร้างขึ้นมาเพื่อเป็นพิมพ์เขียวให้กับ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ในการนำไปสร้าง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Containers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เพราะฉะนั้นแล้วในการที่เราจะสร้าง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Containers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 เราจะต้องทำการสร้าง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Image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ขึ้นมาก่อน ซึ่ง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ก็มี </a:t>
            </a:r>
            <a:r>
              <a:rPr lang="en-US" sz="2000" u="sng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hub.docker.com</a:t>
            </a:r>
            <a:r>
              <a:rPr lang="en-US" sz="20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ที่เป็นแหล่งรวม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Image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ที่เราสามารถเอา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ของเรามาแชร์กับคนอื่นได้ รวมไปถึงเราสามารถใช้ 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000" b="0" i="0" dirty="0">
                <a:solidFill>
                  <a:srgbClr val="4A4A4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ของคนอื่นก็ได้เช่นกัน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81FA1B98-6F88-319A-A6DC-D36B6B80B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3FA64E5-4573-006F-D57C-3FAE070E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5" y="4433928"/>
            <a:ext cx="6923745" cy="21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93651"/>
            <a:ext cx="7889421" cy="8353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pull hello-world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pull 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มาใช้งาน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เพื่อตรวจสอบว่ามีการ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pull 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มาแล้ว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249D62E0-B103-5856-70F4-140478520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1989485"/>
            <a:ext cx="4838700" cy="5016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pull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A184732-580A-B58B-4618-9FED364D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2" y="3429000"/>
            <a:ext cx="8631758" cy="33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5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608407"/>
            <a:ext cx="5940980" cy="20148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เพื่อตรวจสอบว่ามี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ตัวไหนอยู่บ้าง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 ls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เพื่อตรวจสอบว่ามี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ตัวไหนอยู่บ้าง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--no-</a:t>
            </a:r>
            <a:r>
              <a:rPr lang="en-US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trunc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เพื่อตรวจสอบว่ามี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ตัวไหนอยู่บ้าง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rmi repository:tag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เพื่อลบ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ที่มีอยู่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249D62E0-B103-5856-70F4-140478520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84598"/>
            <a:ext cx="4838700" cy="52380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command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8E28B2-183A-EE8B-9495-E2FE6DF9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2" y="4280588"/>
            <a:ext cx="7930498" cy="25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images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4478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500726"/>
            <a:ext cx="6992112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 inspect &lt;image&gt;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คำสั่งที่ใช้ตรวจสอบรายละเอียดของ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45C6C-3004-7767-E42C-D372F446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78" y="2984303"/>
            <a:ext cx="7366475" cy="3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804961"/>
            <a:ext cx="8590177" cy="17414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เป็นที่บรรจุรวมของแอปพลิเคชัน สภาพแวดล้อมที่จำเป็นและ องค์ประกอบต่างๆ ที่จำเป็นต่อการทำงาน ซึ่งสามารถสร้างจาก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ผ่านการกำหนด โครงสร้างของ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File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สามารถ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pull images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hub.docker.com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และทำการ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ด้วยคำสั่ง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ได้เช่นกัน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249D62E0-B103-5856-70F4-140478520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204239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0E15A8A-FCAB-BFF9-8312-80BF0025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0" y="3984133"/>
            <a:ext cx="5654597" cy="28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4" y="2132983"/>
            <a:ext cx="6027904" cy="4011443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 </a:t>
            </a:r>
            <a:r>
              <a:rPr lang="th-TH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คืออะไร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คือ  เครื่องมือแบบ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Open-source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ที่ช่วยจำลองสภาพแวดล้อม (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Environment)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ในการรัน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Service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Server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หลักการสร้าง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เพื่อจัดการกับ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ต่างๆ อีกทั้งยังมีเครื่องมือในการจัดการในเรื่องของ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Version Control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เพื่อง่ายต่อการจัดการ และปรับปรุงการบริการ </a:t>
            </a:r>
            <a:endParaRPr lang="en-US" sz="2000" b="0" i="0" dirty="0">
              <a:solidFill>
                <a:srgbClr val="3D455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ปัจจุบันในโลกของการพัฒนา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Software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มีรูปแบบการทำงานแบบ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Agile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ที่เน้นความรวดเร็วในการส่งมอบงานในแต่ละขั้นตอน</a:t>
            </a:r>
            <a:endParaRPr lang="en-US" sz="2000" b="0" i="0" dirty="0">
              <a:solidFill>
                <a:srgbClr val="3D455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จึงเป็นที่รู้จักในวงกว้างและเริ่มเข้ามามีบทบาทอย่างมากในโลกของการพัฒนา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Software </a:t>
            </a:r>
            <a:r>
              <a:rPr lang="th-TH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สามารถรองรับการติดตั้งใช้งานบนระบบปฏิบัติการที่หลากหลายไม่ว่าจะเป็น </a:t>
            </a:r>
            <a:r>
              <a:rPr lang="en-US" sz="20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Linux, Windows, MAC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55131422-D18D-EEF3-9429-5B585B5A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70" y="0"/>
            <a:ext cx="5071730" cy="6858000"/>
          </a:xfrm>
          <a:prstGeom prst="rect">
            <a:avLst/>
          </a:prstGeom>
        </p:spPr>
      </p:pic>
      <p:pic>
        <p:nvPicPr>
          <p:cNvPr id="5" name="Picture 4" descr="A cartoon whale with boxes on it&#10;&#10;Description automatically generated">
            <a:extLst>
              <a:ext uri="{FF2B5EF4-FFF2-40B4-BE49-F238E27FC236}">
                <a16:creationId xmlns:a16="http://schemas.microsoft.com/office/drawing/2014/main" id="{C84BB0CF-683D-975C-74CE-DA8539EC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71" y="0"/>
            <a:ext cx="507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422453"/>
            <a:ext cx="7086117" cy="4916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hello-world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 hello-world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56AE90-B0EA-159A-BF6B-38541183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2738368"/>
            <a:ext cx="7316252" cy="39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416811"/>
            <a:ext cx="7086117" cy="4916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pull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แล้ว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จริงๆแล้วเหมือนกัน แต่จะทำกันคนละ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step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56AE90-B0EA-159A-BF6B-38541183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9" y="3238929"/>
            <a:ext cx="5661818" cy="3320812"/>
          </a:xfrm>
          <a:prstGeom prst="rect">
            <a:avLst/>
          </a:prstGeom>
        </p:spPr>
      </p:pic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EFDB5603-9803-B7E3-B485-499B4C7B59CC}"/>
              </a:ext>
            </a:extLst>
          </p:cNvPr>
          <p:cNvSpPr txBox="1">
            <a:spLocks/>
          </p:cNvSpPr>
          <p:nvPr/>
        </p:nvSpPr>
        <p:spPr>
          <a:xfrm>
            <a:off x="1950058" y="2937336"/>
            <a:ext cx="2122434" cy="49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hello-world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B8C95-7792-B95D-857B-DBB4C2F8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08" y="3332860"/>
            <a:ext cx="4982198" cy="3226881"/>
          </a:xfrm>
          <a:prstGeom prst="rect">
            <a:avLst/>
          </a:prstGeom>
        </p:spPr>
      </p:pic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3701A963-B4BE-253A-B51E-A4CB3BCECC27}"/>
              </a:ext>
            </a:extLst>
          </p:cNvPr>
          <p:cNvSpPr txBox="1">
            <a:spLocks/>
          </p:cNvSpPr>
          <p:nvPr/>
        </p:nvSpPr>
        <p:spPr>
          <a:xfrm>
            <a:off x="7917871" y="2937337"/>
            <a:ext cx="2324071" cy="49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pull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แล้ว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start</a:t>
            </a:r>
          </a:p>
        </p:txBody>
      </p:sp>
    </p:spTree>
    <p:extLst>
      <p:ext uri="{BB962C8B-B14F-4D97-AF65-F5344CB8AC3E}">
        <p14:creationId xmlns:p14="http://schemas.microsoft.com/office/powerpoint/2010/main" val="298900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5"/>
            <a:ext cx="7086117" cy="833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คือคำสั่งในการ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check Process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เพื่อตรวจสอบว่ามี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ตัวไหนถูก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อยู่บ้าง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ls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เพื่อตรวจสอบว่ามี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ตัวไหนถูก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303B37D-EB9E-96E8-6AD8-1B47B0DB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501221"/>
            <a:ext cx="8812368" cy="25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5"/>
            <a:ext cx="7086117" cy="833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ps -a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คือคำสั่งในการ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check Process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เพื่อตรวจสอบว่ามี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ทั้งที่ถูก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และไม่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อยู่กี่ตัว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ls -a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เพื่อตรวจสอบว่ามี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ทั้งที่ถูก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และไม่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อยู่กี่ตัว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08122C-726B-0D19-AD03-BD67BC80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501221"/>
            <a:ext cx="10348957" cy="2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4"/>
            <a:ext cx="7709960" cy="3877515"/>
          </a:xfrm>
        </p:spPr>
        <p:txBody>
          <a:bodyPr/>
          <a:lstStyle/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Parameter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ที่ใช้ใน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Container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--rm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remove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เมื่อมีการ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exit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ออกจาก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 d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detached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เมื่อ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ขึ้นมามันจะคืน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cursor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ให้เราและ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จะรันแยกจาก เทอร์มินัลที่กำลังใช้งานอยู่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--name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การตั้งชื่อ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Container_name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-p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การกำหนด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port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expose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 it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interactive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กับ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tty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การเปิดการเชื่อมต่อกับ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สามารถเข้าไปใช้งานใน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logs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การ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check logs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การสร้าง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เพื่อกำหนดค่าตัวแปรที่ใช้สำหรับ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</p:spTree>
    <p:extLst>
      <p:ext uri="{BB962C8B-B14F-4D97-AF65-F5344CB8AC3E}">
        <p14:creationId xmlns:p14="http://schemas.microsoft.com/office/powerpoint/2010/main" val="239504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47402"/>
            <a:ext cx="8103067" cy="8815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--rm -it busybox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แล้ว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shell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เข้าไปใน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และเมื่อออกจาก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แล้ว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ก็จะถูก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rm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ทิ้งด้วย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D4A7-B96A-8DAB-8C0B-0E69CFB8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71" y="3429000"/>
            <a:ext cx="6567672" cy="3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5"/>
            <a:ext cx="7086117" cy="833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nginx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เมื่อ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ในลักษณะนี้จะไม่คืน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cursor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ให้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7E99BAC-EC31-8C85-1440-26457285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90" y="2940032"/>
            <a:ext cx="6204254" cy="38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3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5"/>
            <a:ext cx="7086117" cy="833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-d nginx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เมื่อ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ในลักษณะนี้จะคืน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cursor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ให้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D90D62-E83B-659A-5AF9-4290C051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2842379"/>
            <a:ext cx="8265437" cy="30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7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5"/>
            <a:ext cx="7086117" cy="833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-d --name nginx1 nginx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เมื่อใช้คำสั่ง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--name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จะเป็นการตั้งชื่อให้กับ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AD234-34D5-0A5D-AB45-DDB5706E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039065"/>
            <a:ext cx="8648344" cy="35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1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6"/>
            <a:ext cx="7761235" cy="6108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-d --name nginx2 -p 8080:80  nginx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เมื่อใช้คำสั่ง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-p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คือคำสั่งที่ใช้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expose port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D4FDF-A6BF-4358-780E-07E23D72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039065"/>
            <a:ext cx="9460195" cy="2410282"/>
          </a:xfrm>
          <a:prstGeom prst="rect">
            <a:avLst/>
          </a:prstGeom>
        </p:spPr>
      </p:pic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0A367118-4A3B-EAA8-06C5-AB886AFE9F16}"/>
              </a:ext>
            </a:extLst>
          </p:cNvPr>
          <p:cNvSpPr txBox="1">
            <a:spLocks/>
          </p:cNvSpPr>
          <p:nvPr/>
        </p:nvSpPr>
        <p:spPr>
          <a:xfrm>
            <a:off x="964020" y="5673505"/>
            <a:ext cx="7761235" cy="610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logs -f &lt;CONTAINER ID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หรือ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NAMES&gt; </a:t>
            </a:r>
          </a:p>
        </p:txBody>
      </p:sp>
    </p:spTree>
    <p:extLst>
      <p:ext uri="{BB962C8B-B14F-4D97-AF65-F5344CB8AC3E}">
        <p14:creationId xmlns:p14="http://schemas.microsoft.com/office/powerpoint/2010/main" val="141984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CBDB40-18C9-1980-3941-2EDF9906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3058" y="2133618"/>
            <a:ext cx="8065884" cy="4610728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AD35D10-933E-E05D-48A4-BFCB73CF4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58" y="1999715"/>
            <a:ext cx="8065884" cy="48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0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6"/>
            <a:ext cx="7086117" cy="407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exec -it &lt;container_name&gt; bash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เพื่อเข้าไปใน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ที่ทำการ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ขึ้นมาก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FC70208-997C-B170-ACE4-303F5008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0" y="3039065"/>
            <a:ext cx="10383140" cy="2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545" y="2546637"/>
            <a:ext cx="4530925" cy="407922"/>
          </a:xfrm>
        </p:spPr>
        <p:txBody>
          <a:bodyPr/>
          <a:lstStyle/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IP , hostname , OS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ของเครื่อง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เราเอง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216374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973756AC-DDC6-14AD-F5A5-EE1A10109D7C}"/>
              </a:ext>
            </a:extLst>
          </p:cNvPr>
          <p:cNvSpPr txBox="1">
            <a:spLocks/>
          </p:cNvSpPr>
          <p:nvPr/>
        </p:nvSpPr>
        <p:spPr>
          <a:xfrm>
            <a:off x="6737532" y="2546637"/>
            <a:ext cx="4530925" cy="40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IP , hostname , OS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container </a:t>
            </a:r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id="{EA1813BB-4B4E-3341-AD8B-B463C9F2DE19}"/>
              </a:ext>
            </a:extLst>
          </p:cNvPr>
          <p:cNvSpPr txBox="1">
            <a:spLocks/>
          </p:cNvSpPr>
          <p:nvPr/>
        </p:nvSpPr>
        <p:spPr>
          <a:xfrm>
            <a:off x="2348439" y="2107157"/>
            <a:ext cx="4530925" cy="40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exec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จะเข้าไปใน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ทำไม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C8DC2-5B2B-7B16-326C-6B94E075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51" y="2936620"/>
            <a:ext cx="4530925" cy="3875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48F71-AE4E-64D0-4A74-6A4EFA01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98" y="2954559"/>
            <a:ext cx="4285276" cy="3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7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472010"/>
            <a:ext cx="8803822" cy="6108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-d --name nginx3 -p 8081:80 -e NGINX_HOST=foobar.com nginx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เมื่อใช้คำสั่ง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-e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คือการกำหนด ตัวแปรใน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env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สามารถนำมาเรียกใช้งานทีหลังได้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947E2-D8D8-AEB6-F73C-3D09CE4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134150"/>
            <a:ext cx="8169780" cy="36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2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472010"/>
            <a:ext cx="9795134" cy="6108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-d --name nginx4 -p 8082:80 -e NGINX_HOST=foobar.com -e </a:t>
            </a:r>
            <a:r>
              <a:rPr lang="en-US" sz="20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TZ=Asia/Bangkok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nginx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เมื่อใช้คำสั่ง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-e </a:t>
            </a:r>
            <a:r>
              <a:rPr lang="en-US" sz="20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TZ=Asia/Bangkok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คือการกำหนด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date time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2AF1-3FA5-D982-CD78-7ABC8BF8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0" y="3662908"/>
            <a:ext cx="5490584" cy="2772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DBFAC-1D12-B82A-C098-C0B438E1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662909"/>
            <a:ext cx="5586100" cy="2773194"/>
          </a:xfrm>
          <a:prstGeom prst="rect">
            <a:avLst/>
          </a:prstGeom>
        </p:spPr>
      </p:pic>
      <p:sp>
        <p:nvSpPr>
          <p:cNvPr id="9" name="Text Placeholder 43">
            <a:extLst>
              <a:ext uri="{FF2B5EF4-FFF2-40B4-BE49-F238E27FC236}">
                <a16:creationId xmlns:a16="http://schemas.microsoft.com/office/drawing/2014/main" id="{37146D0F-DBD1-C8F6-A854-569BB4BCA373}"/>
              </a:ext>
            </a:extLst>
          </p:cNvPr>
          <p:cNvSpPr txBox="1">
            <a:spLocks/>
          </p:cNvSpPr>
          <p:nvPr/>
        </p:nvSpPr>
        <p:spPr>
          <a:xfrm>
            <a:off x="1507131" y="3168930"/>
            <a:ext cx="3291722" cy="40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โดยไม่ได้กำหนด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date time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9A2BC16A-F8E0-2484-564E-8BB1472D8E62}"/>
              </a:ext>
            </a:extLst>
          </p:cNvPr>
          <p:cNvSpPr txBox="1">
            <a:spLocks/>
          </p:cNvSpPr>
          <p:nvPr/>
        </p:nvSpPr>
        <p:spPr>
          <a:xfrm>
            <a:off x="7243190" y="3184985"/>
            <a:ext cx="3291722" cy="40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โดยกำหนด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date time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53740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6"/>
            <a:ext cx="7086117" cy="407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stop &lt;CONTAINER ID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NAMES&gt;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Stop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CFBF2FA-38E1-E98B-AF6D-551E91DD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032041"/>
            <a:ext cx="10256607" cy="24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5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6"/>
            <a:ext cx="7086117" cy="407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start &lt;CONTAINER ID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NAMES&gt;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stop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ไปแล้ว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5DDCFB3-4CC8-4323-7443-A39F64D4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91" y="3032041"/>
            <a:ext cx="10024217" cy="24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0" y="2523286"/>
            <a:ext cx="7932151" cy="407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inspect &lt; CONTAINER ID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NAMES &gt;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คำสั่งใช้ตรวจสอบรายละเอียดของ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C8D1D-54CC-AB5D-8C36-6FDFBD0D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0" y="2928932"/>
            <a:ext cx="7402566" cy="38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6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523286"/>
            <a:ext cx="8735456" cy="407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rm &lt; CONTAINER ID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NAMES &gt;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เพื่อลบ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แต่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นั้นต้องถูก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stop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ไว้ก่อนจึงจะใช้คำสั่งได้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EDFE294-8DFA-0E4C-7CA2-45D39EE3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1" y="3032041"/>
            <a:ext cx="9639656" cy="30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5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631143"/>
            <a:ext cx="9675493" cy="2889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run container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mariadb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database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โดยมีการใช้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โดยใช้ชื่อเป็น </a:t>
            </a:r>
            <a:r>
              <a:rPr lang="en-US" sz="2400" dirty="0" err="1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mariadb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-container 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Port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3307:3306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-e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MARIADB_ROOT_PASSWORD=12345678 -e MARIADB_DATABASE=</a:t>
            </a:r>
            <a:r>
              <a:rPr lang="en-US" sz="2400" dirty="0" err="1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maria_db</a:t>
            </a:r>
            <a:endParaRPr lang="en-US" sz="2400" dirty="0">
              <a:effectLst/>
              <a:latin typeface="Angsana New" panose="02020603050405020304" pitchFamily="18" charset="-34"/>
              <a:ea typeface="Aptos" panose="020B0004020202020204" pitchFamily="34" charset="0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 err="1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mariadb:latest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 ( </a:t>
            </a:r>
            <a:r>
              <a:rPr lang="th-TH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เปิด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hub.docker.com )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6571CE7-4CD8-77B2-242C-7DBE37AE2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1" y="2106538"/>
            <a:ext cx="4838700" cy="315915"/>
          </a:xfrm>
        </p:spPr>
        <p:txBody>
          <a:bodyPr/>
          <a:lstStyle/>
          <a:p>
            <a:r>
              <a:rPr lang="en-US" dirty="0"/>
              <a:t>Docker command</a:t>
            </a:r>
          </a:p>
        </p:txBody>
      </p:sp>
    </p:spTree>
    <p:extLst>
      <p:ext uri="{BB962C8B-B14F-4D97-AF65-F5344CB8AC3E}">
        <p14:creationId xmlns:p14="http://schemas.microsoft.com/office/powerpoint/2010/main" val="109644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8316710" cy="2953286"/>
          </a:xfrm>
        </p:spPr>
        <p:txBody>
          <a:bodyPr/>
          <a:lstStyle/>
          <a:p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 volume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คือ การแชร์ข้อมูลระหว่าง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 host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กับ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ภายนอกและภายใน โดยภายนอกก็คือ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directory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path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ที่ทำการ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run docker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และภายในคือ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directory path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ที่อยู่ใน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container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</a:p>
          <a:p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การใช้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Volume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นั้น สามารถใช้งานได้ 2 แบบด้วยกัน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-mount</a:t>
            </a:r>
            <a:endParaRPr lang="en-US" sz="24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58D5CE4-4A02-BEF2-4568-FFD91494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29" y="4120427"/>
            <a:ext cx="5074528" cy="25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</a:t>
            </a:r>
          </a:p>
        </p:txBody>
      </p:sp>
      <p:pic>
        <p:nvPicPr>
          <p:cNvPr id="4" name="Picture 3" descr="A diagram of a shipping process&#10;&#10;Description automatically generated">
            <a:extLst>
              <a:ext uri="{FF2B5EF4-FFF2-40B4-BE49-F238E27FC236}">
                <a16:creationId xmlns:a16="http://schemas.microsoft.com/office/drawing/2014/main" id="{0517B146-619D-3B64-C058-D3AFC1AAF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99" y="2008262"/>
            <a:ext cx="7660644" cy="47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0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6299902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create &lt;volume_name&gt;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คำสั่งที่ใช้ในการสร้าง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volume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921BD5D-14E1-349D-877C-86E6A596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572142"/>
            <a:ext cx="8252956" cy="17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89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6496456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ls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คำสั่งที่ใช้ในการตรวจสอบ ว่ามี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ตัวไหนอยู่บ้าง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A126DD0-1E62-9013-4A54-C3334C6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572142"/>
            <a:ext cx="8882616" cy="19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648766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74946"/>
            <a:ext cx="7427947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inspect &lt;volume_name&gt;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คำสั่งที่ใช้ตรวจสอบรายละเอียดของ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volume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B431ABD-4901-E55A-D513-E93E67E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429000"/>
            <a:ext cx="8179977" cy="29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0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6299902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rm &lt;volume_name&gt;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remove volume 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9C23513-713D-DBC0-3C57-DAED51A6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429000"/>
            <a:ext cx="8342347" cy="29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 Command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6299902" cy="6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cp &lt;file&gt; &lt;container_name&gt;:&lt;path&gt;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7214D-FCB1-7364-BCD1-D458E873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429000"/>
            <a:ext cx="10665151" cy="31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89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686938"/>
            <a:ext cx="9196928" cy="4089876"/>
          </a:xfrm>
        </p:spPr>
        <p:txBody>
          <a:bodyPr/>
          <a:lstStyle/>
          <a:p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-v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คือ เป็นการระบุแบบใช้ : (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Colon)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เป็นตัวคั่นระหว่างภายนอก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และภายใน 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Container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</a:p>
          <a:p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ตัวอย่าง</a:t>
            </a:r>
            <a:endParaRPr lang="en-US" sz="2400" dirty="0"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AutoNum type="arabicPeriod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จะเป็นการ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โดยการ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create 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และนำไป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/var/log/nginx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- docker run --name nginx5 -v volume-nginx:/var/log/nginx -d nginx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2.     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จะเป็นการ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โดยการสร้าง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และนำไป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mount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กับ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/var/log/nginx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- docker run --name nginx6 -v $(pwd)/nginx:/var/log/nginx -d nginx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F839063-74C0-337F-A44C-6427B862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2" y="3429000"/>
            <a:ext cx="7268794" cy="1481537"/>
          </a:xfrm>
          <a:prstGeom prst="rect">
            <a:avLst/>
          </a:prstGeom>
        </p:spPr>
      </p:pic>
      <p:pic>
        <p:nvPicPr>
          <p:cNvPr id="15" name="Picture 14" descr="A red and black text&#10;&#10;Description automatically generated">
            <a:extLst>
              <a:ext uri="{FF2B5EF4-FFF2-40B4-BE49-F238E27FC236}">
                <a16:creationId xmlns:a16="http://schemas.microsoft.com/office/drawing/2014/main" id="{477CF6A8-0439-949A-5130-DDA6D514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29" y="3713469"/>
            <a:ext cx="7142644" cy="9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6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8316710" cy="2953286"/>
          </a:xfrm>
        </p:spPr>
        <p:txBody>
          <a:bodyPr/>
          <a:lstStyle/>
          <a:p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--mount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คือ เป็นการระบุแบบใช้ &lt;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key&gt;=&lt;value&gt; </a:t>
            </a:r>
            <a:r>
              <a:rPr lang="th-TH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แล้วคั่นด้วย</a:t>
            </a:r>
            <a:r>
              <a:rPr lang="en-US" sz="24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,</a:t>
            </a:r>
          </a:p>
          <a:p>
            <a:endParaRPr lang="en-US" sz="24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endParaRPr lang="th-TH" sz="24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AutoNum type="arabicPeriod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จะเป็นการ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mount 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โดยการระบุ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source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my-volume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ที่ทำการสร้างขึ้นมา และนำไป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mount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target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/var/log/nginx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-  docker run -d --name nginx7 --mount source=volume-nginx1,target=/var/log/nginx nginx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4979937-0AF5-0573-4656-A769B4E0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0" y="3426905"/>
            <a:ext cx="8531576" cy="1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36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1998840"/>
            <a:ext cx="4838700" cy="54281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MySQL mount volumes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41659"/>
            <a:ext cx="8188524" cy="8168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docker run --name mysqldb -v $(pwd)/database:/var/lib/mysql -e MYSQL_ROOT_PASSWORD=12345678 -e MYSQL_DATABASE=sqldb -p 3306:3306 -d mysql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E56A84-6F56-C96E-33E9-26706E9F2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" y="3223886"/>
            <a:ext cx="9128561" cy="3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7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Volume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1998840"/>
            <a:ext cx="4838700" cy="54281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volume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3519021B-BD2C-3625-1A62-809FC0744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1" y="2631143"/>
            <a:ext cx="9444757" cy="2889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run container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postgres database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โดยมีการใช้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โดยใช้ชื่อเป็น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postgres-container 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Port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5432:5432 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Mount volume </a:t>
            </a:r>
            <a:r>
              <a:rPr lang="th-TH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โดยการสร้าง</a:t>
            </a:r>
            <a:r>
              <a:rPr lang="en-US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 folder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database:/var/lib/postgresql/data </a:t>
            </a: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</a:t>
            </a:r>
            <a:r>
              <a:rPr lang="en-US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-e POSTGRES_PASSWORD=12345678</a:t>
            </a:r>
            <a:endParaRPr lang="en-US" sz="2400" dirty="0">
              <a:effectLst/>
              <a:latin typeface="Angsana New" panose="02020603050405020304" pitchFamily="18" charset="-34"/>
              <a:ea typeface="Aptos" panose="020B0004020202020204" pitchFamily="34" charset="0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kern="1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postgres:latest</a:t>
            </a:r>
          </a:p>
        </p:txBody>
      </p:sp>
    </p:spTree>
    <p:extLst>
      <p:ext uri="{BB962C8B-B14F-4D97-AF65-F5344CB8AC3E}">
        <p14:creationId xmlns:p14="http://schemas.microsoft.com/office/powerpoint/2010/main" val="1312531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74005"/>
            <a:ext cx="547096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601481"/>
            <a:ext cx="8607267" cy="2953286"/>
          </a:xfrm>
        </p:spPr>
        <p:txBody>
          <a:bodyPr/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เครือข่ายเสมือนใน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Docker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ทำงานโดยใช้ไดร์เวอร์ หรือซอฟต์แวร์เป็นตัวขับเคลื่อนลักษณะการทำงาน โดยค่าเริ่มต้นมีอยู่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3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ACCBB2F-3C92-B22C-56AC-0C0B8D3A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32" y="3224597"/>
            <a:ext cx="5608300" cy="34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vs VMware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33BE468-BAE5-7D05-DA5C-D8E4B03B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9565" y="2840655"/>
            <a:ext cx="3350392" cy="300575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18C66E3-5901-5180-9D14-E04D7493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42218" y="2840655"/>
            <a:ext cx="3345534" cy="3005754"/>
          </a:xfrm>
          <a:prstGeom prst="rect">
            <a:avLst/>
          </a:prstGeom>
        </p:spPr>
      </p:pic>
      <p:sp>
        <p:nvSpPr>
          <p:cNvPr id="5" name="Text Placeholder 44">
            <a:extLst>
              <a:ext uri="{FF2B5EF4-FFF2-40B4-BE49-F238E27FC236}">
                <a16:creationId xmlns:a16="http://schemas.microsoft.com/office/drawing/2014/main" id="{E2E944DC-6240-B518-3F1A-D37FBCA647FB}"/>
              </a:ext>
            </a:extLst>
          </p:cNvPr>
          <p:cNvSpPr txBox="1">
            <a:spLocks/>
          </p:cNvSpPr>
          <p:nvPr/>
        </p:nvSpPr>
        <p:spPr>
          <a:xfrm>
            <a:off x="2775909" y="2251400"/>
            <a:ext cx="1317704" cy="49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</a:p>
        </p:txBody>
      </p:sp>
      <p:sp>
        <p:nvSpPr>
          <p:cNvPr id="7" name="Text Placeholder 44">
            <a:extLst>
              <a:ext uri="{FF2B5EF4-FFF2-40B4-BE49-F238E27FC236}">
                <a16:creationId xmlns:a16="http://schemas.microsoft.com/office/drawing/2014/main" id="{F6FF7EB4-987D-4500-C70A-25BA5C87FD26}"/>
              </a:ext>
            </a:extLst>
          </p:cNvPr>
          <p:cNvSpPr txBox="1">
            <a:spLocks/>
          </p:cNvSpPr>
          <p:nvPr/>
        </p:nvSpPr>
        <p:spPr>
          <a:xfrm>
            <a:off x="7756133" y="2272348"/>
            <a:ext cx="1317704" cy="49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VMware</a:t>
            </a:r>
          </a:p>
        </p:txBody>
      </p:sp>
    </p:spTree>
    <p:extLst>
      <p:ext uri="{BB962C8B-B14F-4D97-AF65-F5344CB8AC3E}">
        <p14:creationId xmlns:p14="http://schemas.microsoft.com/office/powerpoint/2010/main" val="438768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234726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Bridge Network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74946"/>
            <a:ext cx="9162744" cy="2953286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Bridge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default 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access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ใช้งาน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Internet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จากภายใน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Engine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จะสร้าง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Subnet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Gateway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นี้ให้อัตโนมัติ </a:t>
            </a:r>
            <a:endParaRPr lang="th-TH" sz="2400" dirty="0">
              <a:solidFill>
                <a:srgbClr val="29292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เมื่อ</a:t>
            </a:r>
            <a:r>
              <a:rPr lang="th-TH" sz="2400" dirty="0">
                <a:solidFill>
                  <a:srgbClr val="29292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เรียกใช้งาน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แบบปกติ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ที่ถูกสร้างใหม่นั้นจะถูกกำหนดให้อยู่ใน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โดยอัตโนมัติ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solidFill>
                  <a:srgbClr val="29292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ที่อยู่ใน </a:t>
            </a:r>
            <a:r>
              <a:rPr lang="en-US" sz="2400" dirty="0">
                <a:solidFill>
                  <a:srgbClr val="29292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docker daemon </a:t>
            </a:r>
            <a:r>
              <a:rPr lang="th-TH" sz="2400" dirty="0">
                <a:solidFill>
                  <a:srgbClr val="29292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เดียวกันคุยกันได้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6084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Network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874946"/>
            <a:ext cx="8367984" cy="2953286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Host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network interface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machine host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ถ้าจัดระดับความปลอดภัยในการเข้าถึง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จัดได้ว่า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นี้มีความปลอดภัยน้อยที่สุด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จะรันอยู่บน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เลย ซึ่งสามารถ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full access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ได้จาก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interface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ดังนั้นจะเรียก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พวกนี้ว่า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open containers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ถ้า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 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port 5000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แบบ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port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จะถูกใช้งานผ่านทาง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ได้เลยครับ ไม่ต้อง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expose port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ออกมา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9632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226180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None Network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74946"/>
            <a:ext cx="8205615" cy="2953286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none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ในระบบปิด ที่ไม่สามารถออก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ภายนอกได้ ปกติมักสร้าง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None 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ไว้เชื่อมกับ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custom network driver </a:t>
            </a:r>
            <a:r>
              <a:rPr lang="th-TH" sz="2400" b="0" i="0" dirty="0">
                <a:solidFill>
                  <a:srgbClr val="171717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ดังนั้นใน </a:t>
            </a:r>
            <a:r>
              <a:rPr lang="en-US" sz="2400" b="0" i="0" dirty="0">
                <a:solidFill>
                  <a:srgbClr val="171717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b="0" i="0" dirty="0">
                <a:solidFill>
                  <a:srgbClr val="171717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จะเห็นแค่ </a:t>
            </a:r>
            <a:r>
              <a:rPr lang="en-US" sz="2400" b="0" i="0" dirty="0">
                <a:solidFill>
                  <a:srgbClr val="171717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localhost interface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560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59599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662" y="2830717"/>
            <a:ext cx="5564964" cy="4647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ls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check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ว่ามี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อะไรบ้าง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F58DF5-2F91-9A14-C8D3-61A837BF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2" y="3429000"/>
            <a:ext cx="7791144" cy="21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1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610863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661" y="2830717"/>
            <a:ext cx="7124573" cy="5982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create &lt;network name&gt;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เพื่อสร้าง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ที่ต้องการจะใช้งาน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2580567-97AB-3508-6460-AE6DDA5C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709076"/>
            <a:ext cx="8111611" cy="27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595991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661" y="2830717"/>
            <a:ext cx="6808378" cy="5982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connect &lt;network name&gt; &lt;container name&gt;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connect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อยู่ภายใต้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นั้นๆ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5025D2-4949-4D1C-49FE-E496350A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1" y="3709076"/>
            <a:ext cx="9614019" cy="28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9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30717"/>
            <a:ext cx="4701839" cy="20916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inspect &lt;network name&gt; </a:t>
            </a:r>
          </a:p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check 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ว่าใน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อะไรที่อยู่ภายใต้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นี้บ้าง และเอาไว้เพื่อ ดูข้อมูลต่างๆที่อยู่ใน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นั้นๆ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053FC93-FA71-25A4-0D5F-792B88FC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723" y="2392683"/>
            <a:ext cx="5293581" cy="43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660" y="2830717"/>
            <a:ext cx="6962203" cy="5982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disconnect &lt;network name&gt; &lt;container name&gt;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disconnect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อยู่ภายใต้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นั้นๆ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9295A1-0D0B-8211-ADBF-40598D81A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61" y="3709076"/>
            <a:ext cx="9228237" cy="2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97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234726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660" y="2830717"/>
            <a:ext cx="6962203" cy="5982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rm &lt;network name&gt;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เพื่อลบ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ที่ถูกสร้างมาออก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5D0DA9A-F944-7953-C92A-BEBA487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7" y="3295441"/>
            <a:ext cx="7769779" cy="3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8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2699"/>
            <a:ext cx="4838700" cy="510414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phpMyAdmin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533113"/>
            <a:ext cx="8581630" cy="6801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run --name myadmin -d -e PMA_HOST=mysqldb -p 7777:80 phpmyadmin 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6A8E1DE-8C1B-7160-4F1F-178C2890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2" y="3065886"/>
            <a:ext cx="8472437" cy="37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6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308306" cy="610863"/>
          </a:xfrm>
        </p:spPr>
        <p:txBody>
          <a:bodyPr>
            <a:normAutofit fontScale="90000"/>
          </a:bodyPr>
          <a:lstStyle/>
          <a:p>
            <a:r>
              <a:rPr lang="th-TH" dirty="0"/>
              <a:t>ข้อแตกต่างระหว่าง </a:t>
            </a:r>
            <a:r>
              <a:rPr lang="en-US" dirty="0"/>
              <a:t>Docker </a:t>
            </a:r>
            <a:r>
              <a:rPr lang="th-TH" dirty="0"/>
              <a:t>และ </a:t>
            </a:r>
            <a:r>
              <a:rPr lang="en-US" dirty="0"/>
              <a:t>VMware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FCF338-DB82-DBE2-555A-3C70CC3731D2}"/>
              </a:ext>
            </a:extLst>
          </p:cNvPr>
          <p:cNvGrpSpPr/>
          <p:nvPr/>
        </p:nvGrpSpPr>
        <p:grpSpPr>
          <a:xfrm>
            <a:off x="1375446" y="2708446"/>
            <a:ext cx="4203912" cy="3785407"/>
            <a:chOff x="0" y="0"/>
            <a:chExt cx="11533096" cy="756554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72B2077-5972-F5E9-3F34-9B0014B57EC7}"/>
                </a:ext>
              </a:extLst>
            </p:cNvPr>
            <p:cNvSpPr/>
            <p:nvPr/>
          </p:nvSpPr>
          <p:spPr>
            <a:xfrm>
              <a:off x="-12700" y="-12700"/>
              <a:ext cx="11558497" cy="7590943"/>
            </a:xfrm>
            <a:custGeom>
              <a:avLst/>
              <a:gdLst/>
              <a:ahLst/>
              <a:cxnLst/>
              <a:rect l="l" t="t" r="r" b="b"/>
              <a:pathLst>
                <a:path w="11558497" h="7590943">
                  <a:moveTo>
                    <a:pt x="10696166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728613"/>
                  </a:lnTo>
                  <a:cubicBezTo>
                    <a:pt x="0" y="7201053"/>
                    <a:pt x="389890" y="7590943"/>
                    <a:pt x="862330" y="7590943"/>
                  </a:cubicBezTo>
                  <a:lnTo>
                    <a:pt x="10696166" y="7590943"/>
                  </a:lnTo>
                  <a:cubicBezTo>
                    <a:pt x="11168607" y="7590943"/>
                    <a:pt x="11558497" y="7201053"/>
                    <a:pt x="11558497" y="6728613"/>
                  </a:cubicBezTo>
                  <a:lnTo>
                    <a:pt x="11558497" y="862330"/>
                  </a:lnTo>
                  <a:cubicBezTo>
                    <a:pt x="11558496" y="389890"/>
                    <a:pt x="11168606" y="0"/>
                    <a:pt x="10696166" y="0"/>
                  </a:cubicBezTo>
                  <a:close/>
                  <a:moveTo>
                    <a:pt x="11367996" y="927100"/>
                  </a:moveTo>
                  <a:lnTo>
                    <a:pt x="11367996" y="6728613"/>
                  </a:lnTo>
                  <a:cubicBezTo>
                    <a:pt x="11367996" y="7095643"/>
                    <a:pt x="11063196" y="7400443"/>
                    <a:pt x="10696166" y="7400443"/>
                  </a:cubicBezTo>
                  <a:lnTo>
                    <a:pt x="862330" y="7400443"/>
                  </a:lnTo>
                  <a:cubicBezTo>
                    <a:pt x="495300" y="7400443"/>
                    <a:pt x="190500" y="7095643"/>
                    <a:pt x="190500" y="6728613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0696166" y="190500"/>
                  </a:lnTo>
                  <a:cubicBezTo>
                    <a:pt x="11063196" y="190500"/>
                    <a:pt x="11367996" y="495300"/>
                    <a:pt x="11367996" y="862330"/>
                  </a:cubicBezTo>
                  <a:lnTo>
                    <a:pt x="11367996" y="927100"/>
                  </a:lnTo>
                  <a:close/>
                </a:path>
              </a:pathLst>
            </a:custGeom>
            <a:solidFill>
              <a:srgbClr val="4F629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BC7FAB05-35E0-4AB3-24F6-98B5A26E38C5}"/>
              </a:ext>
            </a:extLst>
          </p:cNvPr>
          <p:cNvSpPr txBox="1"/>
          <p:nvPr/>
        </p:nvSpPr>
        <p:spPr>
          <a:xfrm>
            <a:off x="1255155" y="2882553"/>
            <a:ext cx="4257622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8765" lvl="1" indent="-329383">
              <a:lnSpc>
                <a:spcPts val="305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ใช้เวลาไม่กี่วินาทีในการ Boot</a:t>
            </a:r>
          </a:p>
          <a:p>
            <a:pPr marL="658765" lvl="1" indent="-329383">
              <a:lnSpc>
                <a:spcPts val="305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จัดการผ่าน Container Engine</a:t>
            </a:r>
          </a:p>
          <a:p>
            <a:pPr marL="658765" lvl="1" indent="-329383">
              <a:lnSpc>
                <a:spcPts val="305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ไม่เปลือง Memory เนื่องจากไม่ต้องใช้ในการสร้างระบบ Virtual</a:t>
            </a:r>
          </a:p>
          <a:p>
            <a:pPr marL="658765" lvl="1" indent="-329383">
              <a:lnSpc>
                <a:spcPts val="305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ระบบไม่ได้แยกการทำงานออกจากกันชัดเจน อาจเกิดความยุ่งยากได้ง่าย</a:t>
            </a:r>
          </a:p>
          <a:p>
            <a:pPr marL="658765" lvl="1" indent="-329383">
              <a:lnSpc>
                <a:spcPts val="305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Deploy Container ทำได้ง่ายเนื่องจาก Container Image สามารติดตั้งได้ในหลาย ๆ OS</a:t>
            </a:r>
          </a:p>
          <a:p>
            <a:pPr>
              <a:lnSpc>
                <a:spcPts val="3051"/>
              </a:lnSpc>
            </a:pP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65E6F53-EFE9-DDFF-59BD-7FF961A7B543}"/>
              </a:ext>
            </a:extLst>
          </p:cNvPr>
          <p:cNvSpPr txBox="1"/>
          <p:nvPr/>
        </p:nvSpPr>
        <p:spPr>
          <a:xfrm>
            <a:off x="6309484" y="2952564"/>
            <a:ext cx="4213171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6622" lvl="1" indent="-328311">
              <a:lnSpc>
                <a:spcPts val="304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ใช้เวลาเป็นนาทีในการ Boot</a:t>
            </a:r>
          </a:p>
          <a:p>
            <a:pPr marL="656622" lvl="1" indent="-328311">
              <a:lnSpc>
                <a:spcPts val="304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จัดการผ่าน Hypervisor</a:t>
            </a:r>
          </a:p>
          <a:p>
            <a:pPr marL="656622" lvl="1" indent="-328311">
              <a:lnSpc>
                <a:spcPts val="304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 Memory ทุกครั้งเนื่องจาก OS จะต้อง Start ก่อนที่จะใช้งาน Service</a:t>
            </a:r>
          </a:p>
          <a:p>
            <a:pPr marL="656622" lvl="1" indent="-328311">
              <a:lnSpc>
                <a:spcPts val="304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ระบบมีการแยกการทำงานออกจากกัน จัดการปัญหาได้ง่ายกว่า</a:t>
            </a:r>
          </a:p>
          <a:p>
            <a:pPr marL="656622" lvl="1" indent="-328311">
              <a:lnSpc>
                <a:spcPts val="3041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Deploy VM มีขั้นตอนที่ต้องเตรียมการมากกว่าเพราะต้องแยก Instance ออกจากกัน</a:t>
            </a:r>
          </a:p>
          <a:p>
            <a:pPr>
              <a:lnSpc>
                <a:spcPts val="3041"/>
              </a:lnSpc>
            </a:pP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1D5192EA-5AF7-E4F5-9D38-25A1B88A0B6F}"/>
              </a:ext>
            </a:extLst>
          </p:cNvPr>
          <p:cNvSpPr txBox="1">
            <a:spLocks/>
          </p:cNvSpPr>
          <p:nvPr/>
        </p:nvSpPr>
        <p:spPr>
          <a:xfrm>
            <a:off x="2659006" y="2033157"/>
            <a:ext cx="1317704" cy="49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BAA6C62D-33E9-A4FF-8128-105ECD198E5C}"/>
              </a:ext>
            </a:extLst>
          </p:cNvPr>
          <p:cNvGrpSpPr/>
          <p:nvPr/>
        </p:nvGrpSpPr>
        <p:grpSpPr>
          <a:xfrm>
            <a:off x="6451034" y="2702092"/>
            <a:ext cx="4213171" cy="3798116"/>
            <a:chOff x="963344" y="-116075"/>
            <a:chExt cx="11558497" cy="7590943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7B7C96CF-AF7B-2DE4-F8F8-3C55ACB60E74}"/>
                </a:ext>
              </a:extLst>
            </p:cNvPr>
            <p:cNvSpPr/>
            <p:nvPr/>
          </p:nvSpPr>
          <p:spPr>
            <a:xfrm>
              <a:off x="963344" y="-116075"/>
              <a:ext cx="11558497" cy="7590943"/>
            </a:xfrm>
            <a:custGeom>
              <a:avLst/>
              <a:gdLst/>
              <a:ahLst/>
              <a:cxnLst/>
              <a:rect l="l" t="t" r="r" b="b"/>
              <a:pathLst>
                <a:path w="11558497" h="7590943">
                  <a:moveTo>
                    <a:pt x="10696166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728613"/>
                  </a:lnTo>
                  <a:cubicBezTo>
                    <a:pt x="0" y="7201053"/>
                    <a:pt x="389890" y="7590943"/>
                    <a:pt x="862330" y="7590943"/>
                  </a:cubicBezTo>
                  <a:lnTo>
                    <a:pt x="10696166" y="7590943"/>
                  </a:lnTo>
                  <a:cubicBezTo>
                    <a:pt x="11168607" y="7590943"/>
                    <a:pt x="11558497" y="7201053"/>
                    <a:pt x="11558497" y="6728613"/>
                  </a:cubicBezTo>
                  <a:lnTo>
                    <a:pt x="11558497" y="862330"/>
                  </a:lnTo>
                  <a:cubicBezTo>
                    <a:pt x="11558496" y="389890"/>
                    <a:pt x="11168606" y="0"/>
                    <a:pt x="10696166" y="0"/>
                  </a:cubicBezTo>
                  <a:close/>
                  <a:moveTo>
                    <a:pt x="11367996" y="927100"/>
                  </a:moveTo>
                  <a:lnTo>
                    <a:pt x="11367996" y="6728613"/>
                  </a:lnTo>
                  <a:cubicBezTo>
                    <a:pt x="11367996" y="7095643"/>
                    <a:pt x="11063196" y="7400443"/>
                    <a:pt x="10696166" y="7400443"/>
                  </a:cubicBezTo>
                  <a:lnTo>
                    <a:pt x="862330" y="7400443"/>
                  </a:lnTo>
                  <a:cubicBezTo>
                    <a:pt x="495300" y="7400443"/>
                    <a:pt x="190500" y="7095643"/>
                    <a:pt x="190500" y="6728613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0696166" y="190500"/>
                  </a:lnTo>
                  <a:cubicBezTo>
                    <a:pt x="11063196" y="190500"/>
                    <a:pt x="11367996" y="495300"/>
                    <a:pt x="11367996" y="862330"/>
                  </a:cubicBezTo>
                  <a:lnTo>
                    <a:pt x="11367996" y="927100"/>
                  </a:lnTo>
                  <a:close/>
                </a:path>
              </a:pathLst>
            </a:custGeom>
            <a:solidFill>
              <a:srgbClr val="4F629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595EC07E-4E0E-EA80-5462-A9B2D6A81710}"/>
              </a:ext>
            </a:extLst>
          </p:cNvPr>
          <p:cNvSpPr txBox="1">
            <a:spLocks/>
          </p:cNvSpPr>
          <p:nvPr/>
        </p:nvSpPr>
        <p:spPr>
          <a:xfrm>
            <a:off x="7757217" y="2033157"/>
            <a:ext cx="1317704" cy="49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VMware</a:t>
            </a:r>
          </a:p>
        </p:txBody>
      </p:sp>
    </p:spTree>
    <p:extLst>
      <p:ext uri="{BB962C8B-B14F-4D97-AF65-F5344CB8AC3E}">
        <p14:creationId xmlns:p14="http://schemas.microsoft.com/office/powerpoint/2010/main" val="4232569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75478"/>
            <a:ext cx="6086258" cy="539535"/>
          </a:xfrm>
        </p:spPr>
        <p:txBody>
          <a:bodyPr/>
          <a:lstStyle/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ทำให้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mysql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phpmyadmin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เชื่อมต่อกันได้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3196" y="2634048"/>
            <a:ext cx="8581630" cy="1133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create &lt;network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network connect &lt;network name&gt; &lt;container name&gt;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7E2D01-4C95-C62F-409C-5A5EA7676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96" y="3520867"/>
            <a:ext cx="9025890" cy="3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42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Network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2699"/>
            <a:ext cx="4838700" cy="510414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phpMyAdmin</a:t>
            </a: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A7D4FFCF-58BA-9775-7939-63D52CF4CFF5}"/>
              </a:ext>
            </a:extLst>
          </p:cNvPr>
          <p:cNvSpPr txBox="1">
            <a:spLocks/>
          </p:cNvSpPr>
          <p:nvPr/>
        </p:nvSpPr>
        <p:spPr>
          <a:xfrm>
            <a:off x="964023" y="2678392"/>
            <a:ext cx="7222848" cy="2996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run container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pgadmin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โดยมีการใช้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โดยใช้ชื่อเป็น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pgadmin-container 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Port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th-TH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8888:80 </a:t>
            </a:r>
            <a:endParaRPr lang="en-US" sz="2400" dirty="0">
              <a:effectLst/>
              <a:latin typeface="Angsana New" panose="02020603050405020304" pitchFamily="18" charset="-34"/>
              <a:ea typeface="Aptos" panose="020B0004020202020204" pitchFamily="34" charset="0"/>
              <a:cs typeface="Angsana New" panose="02020603050405020304" pitchFamily="18" charset="-34"/>
            </a:endParaRPr>
          </a:p>
          <a:p>
            <a:pPr marL="457200" indent="-457200">
              <a:buFontTx/>
              <a:buChar char="-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environment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-e</a:t>
            </a:r>
            <a:r>
              <a:rPr lang="th-TH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PGADMIN_DEFAULT_EMAIL=admin@example.com -e PGADMIN_DEFAULT_PASSWORD=admin 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dpage/pgadmin</a:t>
            </a:r>
            <a:r>
              <a:rPr lang="th-TH" sz="2400" dirty="0">
                <a:effectLst/>
                <a:latin typeface="Angsana New" panose="02020603050405020304" pitchFamily="18" charset="-34"/>
                <a:ea typeface="Aptos" panose="020B0004020202020204" pitchFamily="34" charset="0"/>
                <a:cs typeface="Angsana New" panose="02020603050405020304" pitchFamily="18" charset="-34"/>
              </a:rPr>
              <a:t>4</a:t>
            </a:r>
            <a:endParaRPr lang="en-US" sz="2400" kern="100" dirty="0">
              <a:latin typeface="Angsana New" panose="02020603050405020304" pitchFamily="18" charset="-34"/>
              <a:ea typeface="Aptos" panose="020B00040202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B2368-94F9-B766-1A78-98D49A88C713}"/>
              </a:ext>
            </a:extLst>
          </p:cNvPr>
          <p:cNvSpPr txBox="1"/>
          <p:nvPr/>
        </p:nvSpPr>
        <p:spPr>
          <a:xfrm>
            <a:off x="964023" y="5327618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Create network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mypostgres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Inspect network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check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ว่าอยู่ใน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เดียวกันแล้วหรือยัง</a:t>
            </a: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Connect network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postgress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database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pgadmin</a:t>
            </a: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96471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277454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74946"/>
            <a:ext cx="8179977" cy="2953286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Dockerfile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โค้ดคำสั่ง สำหรับสร้าง </a:t>
            </a:r>
            <a:r>
              <a:rPr lang="en-US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Image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เพื่อเป็นแม่แบบที่ใช้ในการสร้างเป็น </a:t>
            </a:r>
            <a:r>
              <a:rPr lang="en-US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Container 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ซึ่งประกอบไปด้วยแอปพลิเคชันต่างๆ ที่จะทำงานเมื่อมีการเรียกใช้งานจาก </a:t>
            </a:r>
            <a:r>
              <a:rPr lang="en-US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Docker Container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รวมทั้งการตั้งค่าจำลองสภาพแวดล้อม (</a:t>
            </a:r>
            <a:r>
              <a:rPr lang="en-US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Environment) 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ที่จำเป็นสำหรับการทำงาน</a:t>
            </a:r>
            <a:r>
              <a:rPr lang="en-US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Container </a:t>
            </a:r>
            <a:r>
              <a:rPr lang="th-TH" sz="2400" b="0" i="0" dirty="0">
                <a:solidFill>
                  <a:srgbClr val="3D455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ไว้ด้วย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634FC8D-A548-E613-00C4-FEB767B4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98" y="3978389"/>
            <a:ext cx="6419048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277454"/>
            <a:ext cx="4838700" cy="597492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Install nvm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angular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74945"/>
            <a:ext cx="5710241" cy="3474579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Install nvm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Download nvm and install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curl -o- https://raw.githubusercontent.com/nvm-sh/nvm/v0.39.3/install.sh | 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nvm install &lt;version number&gt;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nvm ls </a:t>
            </a:r>
            <a:r>
              <a:rPr lang="th-TH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check </a:t>
            </a:r>
          </a:p>
          <a:p>
            <a:r>
              <a:rPr lang="en-US" sz="18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Install 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apt install npm</a:t>
            </a:r>
            <a:endParaRPr lang="en-US" sz="1800" b="0" i="0" u="none" strike="noStrike" baseline="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8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Install angular</a:t>
            </a:r>
            <a:endParaRPr lang="en-US" sz="1800" b="0" i="0" u="none" strike="noStrike" baseline="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npm install -g @angular/cli </a:t>
            </a: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1936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53406"/>
            <a:ext cx="4838700" cy="475186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Project angular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528592"/>
            <a:ext cx="5923887" cy="2953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ทดสอบโดยการสร้าง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project angular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ng new &lt;project name&gt;</a:t>
            </a: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F280E47-3EA1-5C50-4D2F-7EA5FE9B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18" y="3345479"/>
            <a:ext cx="6393907" cy="3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71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053406"/>
            <a:ext cx="4838700" cy="475186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Project angular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690962"/>
            <a:ext cx="7419402" cy="2953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สิ่งที่ต้องใช้ใน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FROM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การดึง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มาใช้เป็น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base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run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WORKDIR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การกำหนด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directory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COPY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การคัดลอคไฟล์จากเครื่อง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Host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เข้าไปใน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การสั่งที่จะให้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ภายใน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7372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Dockerfile 1 STAGE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4" y="2521448"/>
            <a:ext cx="3975446" cy="4216095"/>
          </a:xfrm>
        </p:spPr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#STAGE 1 build Angular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FROM node:18.19.0-alpine 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WORKDIR /app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COPY package.json package-lock.json ./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RUN npm install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COPY . .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RUN npm run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00725-D0A6-E94A-8499-EC3B3B1A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78" y="2168277"/>
            <a:ext cx="5544484" cy="43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6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Layers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41090"/>
            <a:ext cx="4180545" cy="3486245"/>
          </a:xfrm>
        </p:spPr>
        <p:txBody>
          <a:bodyPr/>
          <a:lstStyle/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จะต้องจัดการ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layers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ที่มากขึ้น โดยแต่ละ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Run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จะสร้าง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Layer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ใหม่ขึ้นมา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 </a:t>
            </a: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จะสามารถเช็ค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Debugging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ง่ายกว่าถ้าเกิดปัญหา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มีความยืดหยุ่นในการจัดการ สามารถจัดการแต่ละคำสั่งได้แยกกัน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ทำให้ขนาดใหญ่กว่า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single Run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8B5D7-48B5-357E-D5B8-758E618D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72" y="3030363"/>
            <a:ext cx="4761905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8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Layers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714881"/>
            <a:ext cx="3505427" cy="3110231"/>
          </a:xfrm>
        </p:spPr>
        <p:txBody>
          <a:bodyPr/>
          <a:lstStyle/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ช่วยลดจำนวน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layer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ตั้งจัดการและทำให้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ขนาดเล็กลงด้วย</a:t>
            </a: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ช่วยลดระยะเวลาในการสร้าง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</a:t>
            </a:r>
          </a:p>
          <a:p>
            <a:pPr marL="285750" indent="-285750">
              <a:buFontTx/>
              <a:buChar char="-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ช่วยลดการสร้าง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cache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ซ้ำซ้อน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Debugging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ยากขึ้นเมื่อเกิดปัญหา เพราะทุกคำสั่งอยู่ในบรรทัดเดียวกัน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6493F-E4F0-F7F7-B0FC-DBBAB455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555" y="3030363"/>
            <a:ext cx="5714286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5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build image 1 stage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5371F4-5DE5-96EA-6A71-0CBE5EC3D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521448"/>
            <a:ext cx="8880732" cy="42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9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8" y="2568816"/>
            <a:ext cx="6146077" cy="74695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ls , ls -la , ll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คำสั่งที่ใช้ในการ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list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ดูไฟล์หรือ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60BD0-76FC-CE8D-0C21-3089903C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08" y="3048921"/>
            <a:ext cx="6510579" cy="37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66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.dockerignore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3C5A503B-0E94-C29D-331D-34A76F698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560740"/>
            <a:ext cx="6052075" cy="6108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.dockerignore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5CB1B-BA24-EB37-2747-4FB5DBF9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3" y="3030363"/>
            <a:ext cx="5968699" cy="37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4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50116"/>
            <a:ext cx="4838700" cy="522607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build .dockerignore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E4E2B-1C8D-AF13-60CD-DC9CABCA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5" y="2704610"/>
            <a:ext cx="11400090" cy="35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51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2" y="2130318"/>
            <a:ext cx="4838700" cy="475186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Multistage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2" y="2852766"/>
            <a:ext cx="6052075" cy="29532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สิ่งที่ต้องใช้ใน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AS &lt;builder&gt;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การสร้าง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ตัวแปร ในการ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build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แต่ละ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Stage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--from=&lt;builder&gt;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คือการเรียกใช้ ตัวแปร นั้นๆ ตาม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Stage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02218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610863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Dockerfile multi-stage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21448"/>
            <a:ext cx="4642018" cy="4221184"/>
          </a:xfrm>
        </p:spPr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#STAGE 1 build Angular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FROM node:18.19.0-alpine AS builder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WORKDIR /app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COPY package.json package-lock.json ./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RUN npm install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COPY . .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RUN npm run build</a:t>
            </a: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#STAGE 2 deploy nginx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FROM nginx:1.23.3-alpine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#COPY nginx.conf /etc/nginx/nginx.conf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COPY --from=builder /app/dist/&lt;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name_project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&gt;/browser /usr/share/nginx/html/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3565F-C583-95BC-83A4-9A094C9F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41" y="2401806"/>
            <a:ext cx="6094113" cy="42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83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nginx.conf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05914"/>
            <a:ext cx="3573794" cy="3948710"/>
          </a:xfrm>
        </p:spPr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events{}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http {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include /etc/nginx/mime.types;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server {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listen 80;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server_name localhost;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root /usr/share/nginx/html/browser;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index index.html;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location / {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  try_files $uri $uri/ /index.html;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}}}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5AC77-7C4D-553E-A004-E2B95D3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95" y="1828798"/>
            <a:ext cx="5296183" cy="48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84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522608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build image multi-stage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50526-0788-7CAC-5412-C5A2B542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00" y="2521449"/>
            <a:ext cx="6881243" cy="3002749"/>
          </a:xfrm>
          <a:prstGeom prst="rect">
            <a:avLst/>
          </a:prstGeom>
        </p:spPr>
      </p:pic>
      <p:pic>
        <p:nvPicPr>
          <p:cNvPr id="7" name="Picture 6" descr="A computer screen with a red line&#10;&#10;Description automatically generated">
            <a:extLst>
              <a:ext uri="{FF2B5EF4-FFF2-40B4-BE49-F238E27FC236}">
                <a16:creationId xmlns:a16="http://schemas.microsoft.com/office/drawing/2014/main" id="{8CE87A71-F417-6599-D3F2-C65AD920B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9" y="5586780"/>
            <a:ext cx="6881243" cy="12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73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Dockerfile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64371"/>
            <a:ext cx="5479506" cy="4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เปรียบเทียบขนาด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image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ระหว่าง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Dockerfile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ที่เป็น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1 stage </a:t>
            </a:r>
            <a:r>
              <a:rPr lang="th-TH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กับ </a:t>
            </a:r>
            <a:r>
              <a:rPr lang="en-US" sz="2000" dirty="0"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multi-stage</a:t>
            </a:r>
            <a:endParaRPr lang="en-US" sz="20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5B139-B975-96B6-B10A-CC1B1B37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4" y="3317319"/>
            <a:ext cx="9485098" cy="1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7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15805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Start container </a:t>
            </a:r>
            <a:r>
              <a:rPr lang="th-TH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โดยใช้คำสั่ง </a:t>
            </a:r>
            <a:endParaRPr lang="en-US" sz="1800" dirty="0">
              <a:latin typeface="Angsana New" panose="02020603050405020304" pitchFamily="18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        docker run --name &lt;container_name&gt; -d -p 8800:80 &lt;images&gt;</a:t>
            </a:r>
            <a:endParaRPr lang="en-US" sz="18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3C1D3D-5E58-7FE3-CE17-0B1B58521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5" y="3550504"/>
            <a:ext cx="10160949" cy="21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4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Dockerfile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9884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Run images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15805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เข้าไปที่ </a:t>
            </a: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http://localhost:8800/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EE9C0-E67F-CEA9-2A0C-B35CD9C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3080929"/>
            <a:ext cx="7947588" cy="37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58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337275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registry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คืออะไร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7380" y="3025651"/>
            <a:ext cx="8761918" cy="3742618"/>
          </a:xfrm>
        </p:spPr>
        <p:txBody>
          <a:bodyPr/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Registry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ก็คือสถานที่เก็บและจัดการ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หรือรูปแบบของโปรแกรมที่ถูกบรรจุใน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พูดง่าย ๆ ก็คือเหมือนเป็นห้องสมุดที่เก็บหนังสือโปรแกรมให้เราเอาไปใช้ได้ตามต้องการ</a:t>
            </a:r>
          </a:p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การทำงานหลัก ๆ 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Registry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มีดังนี้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    1.  </a:t>
            </a: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เก็บ </a:t>
            </a: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เก็บรูปแบบโปรแกรมที่อยู่ใน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container</a:t>
            </a:r>
          </a:p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    2.  </a:t>
            </a: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จัดการเวอร์ชัน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ทำให้เราสามารถใช้และเปลี่ยนเวอร์ชันของโปรแกรมได้สะดวก</a:t>
            </a:r>
          </a:p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    3.  </a:t>
            </a: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กระจาย </a:t>
            </a: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ช่วยให้เราส่งและดึง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images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ระหว่างเครื่องหรือระบบต่าง ๆ ได้ง่าย</a:t>
            </a: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9324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91498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Linux Basic Command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1986481"/>
            <a:ext cx="4838700" cy="315915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Command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409" y="2568816"/>
            <a:ext cx="5362842" cy="63945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touch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คำสั่งที่ใช้ในการสร้างไฟล์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58A0D1F-29D4-AD37-AE40-347ED4A2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208273"/>
            <a:ext cx="8442331" cy="24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77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 sign in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086F2D5-C66B-BC49-872A-0201C238F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67" y="2538976"/>
            <a:ext cx="8306512" cy="40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8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 sign in Gmail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92156F-3C29-B173-EDCD-A9EC37425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41" y="2607342"/>
            <a:ext cx="8203963" cy="40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60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 Create repository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3DC86C-054B-E1F6-6A89-F297FCD75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28" y="2632979"/>
            <a:ext cx="7947589" cy="40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9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 Create repository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4257F4-4879-F565-05D7-0E18BB47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43" y="2575296"/>
            <a:ext cx="8129360" cy="41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80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 repository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1776BE-CE77-B2CD-10FB-48A6E8320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99" y="2632980"/>
            <a:ext cx="8033047" cy="41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25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Login Docker Hub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794E5F66-5433-5503-94C1-68F26336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31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docker login -u &lt;Gmail&gt; -p &lt;Password&gt;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56C3-A791-8ACE-31B5-5AF0A303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12" y="3108699"/>
            <a:ext cx="10514176" cy="16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955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Create new images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794E5F66-5433-5503-94C1-68F26336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31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docker tag &lt;image&gt; &lt;new-image&gt;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DA4001-543A-5859-1349-2C9053E10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27" y="3078677"/>
            <a:ext cx="9366191" cy="3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3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push images to Docker Hub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794E5F66-5433-5503-94C1-68F26336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638734"/>
            <a:ext cx="4360007" cy="31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docker push &lt;</a:t>
            </a:r>
            <a:r>
              <a:rPr lang="en-US" sz="1800" dirty="0" err="1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new-image:tag</a:t>
            </a: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5B4EDE-1FA5-5873-F1E7-C7C064FD0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3" y="3063722"/>
            <a:ext cx="9349099" cy="37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08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Hub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2CC27B-A726-D9EB-E6E3-4CD512A5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" y="2762257"/>
            <a:ext cx="10289136" cy="31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36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10242" cy="610863"/>
          </a:xfrm>
        </p:spPr>
        <p:txBody>
          <a:bodyPr>
            <a:normAutofit/>
          </a:bodyPr>
          <a:lstStyle/>
          <a:p>
            <a:r>
              <a:rPr lang="en-US" dirty="0"/>
              <a:t>Docker registry 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3" y="2029627"/>
            <a:ext cx="4838700" cy="509349"/>
          </a:xfrm>
        </p:spPr>
        <p:txBody>
          <a:bodyPr/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Docker pull image Docker Hub</a:t>
            </a: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ACB8AD75-2752-F1E2-850B-3E0C725ED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2538976"/>
            <a:ext cx="4360007" cy="31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docker pull youthza/multi-stage:1.0.2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FB65A0-8BB0-66A8-D06F-60CD9304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39" y="2960190"/>
            <a:ext cx="7456206" cy="38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524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6387</TotalTime>
  <Words>3967</Words>
  <Application>Microsoft Office PowerPoint</Application>
  <PresentationFormat>Widescreen</PresentationFormat>
  <Paragraphs>530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Angsana New</vt:lpstr>
      <vt:lpstr>Arial</vt:lpstr>
      <vt:lpstr>Calibri</vt:lpstr>
      <vt:lpstr>Franklin Gothic Book</vt:lpstr>
      <vt:lpstr>Franklin Gothic Demi</vt:lpstr>
      <vt:lpstr>Wingdings</vt:lpstr>
      <vt:lpstr>Theme1</vt:lpstr>
      <vt:lpstr>Docker</vt:lpstr>
      <vt:lpstr>Agenda</vt:lpstr>
      <vt:lpstr>Introduction</vt:lpstr>
      <vt:lpstr>Architecture</vt:lpstr>
      <vt:lpstr>Docker Registry</vt:lpstr>
      <vt:lpstr>Docker vs VMware</vt:lpstr>
      <vt:lpstr>ข้อแตกต่างระหว่าง Docker และ VMware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Linux Basic Command</vt:lpstr>
      <vt:lpstr>Docker images</vt:lpstr>
      <vt:lpstr>Docker images</vt:lpstr>
      <vt:lpstr>Docker images</vt:lpstr>
      <vt:lpstr>Docker images ?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Volume ?</vt:lpstr>
      <vt:lpstr>Docker Volume ?</vt:lpstr>
      <vt:lpstr>Docker Volume ?</vt:lpstr>
      <vt:lpstr>Docker Volume ?</vt:lpstr>
      <vt:lpstr>Docker Volume ?</vt:lpstr>
      <vt:lpstr>Docker Volume ?</vt:lpstr>
      <vt:lpstr>Docker Volume ?</vt:lpstr>
      <vt:lpstr>Docker Volume ?</vt:lpstr>
      <vt:lpstr>Docker Volume ?</vt:lpstr>
      <vt:lpstr>Docker Volume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 Network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Dockerfile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 registry ?</vt:lpstr>
      <vt:lpstr>Docker-compose ?</vt:lpstr>
      <vt:lpstr>Docker-compose ?</vt:lpstr>
      <vt:lpstr>Docker-compose ?</vt:lpstr>
      <vt:lpstr>Docker-compose ?</vt:lpstr>
      <vt:lpstr>Dockerfile ?</vt:lpstr>
      <vt:lpstr>Docker-compose ?</vt:lpstr>
      <vt:lpstr>Docker-compose ?</vt:lpstr>
      <vt:lpstr>Docker-compose ?</vt:lpstr>
      <vt:lpstr>Docker-compose ?</vt:lpstr>
      <vt:lpstr>Docker system ?</vt:lpstr>
      <vt:lpstr>Docker system ?</vt:lpstr>
      <vt:lpstr>Docker system ?</vt:lpstr>
      <vt:lpstr>Docker system ?</vt:lpstr>
      <vt:lpstr>Docker system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เฉลิมศักดิ์ คำบุ่ง</dc:creator>
  <cp:lastModifiedBy>เฉลิมศักดิ์ คำบุ่ง</cp:lastModifiedBy>
  <cp:revision>132</cp:revision>
  <dcterms:created xsi:type="dcterms:W3CDTF">2023-03-20T14:47:06Z</dcterms:created>
  <dcterms:modified xsi:type="dcterms:W3CDTF">2024-08-15T15:34:14Z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